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3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0FB56013-B943-42BA-886F-6F9D4EB85E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26425F-AB88-4705-8F86-C58C263DA4CC}"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6425F-AB88-4705-8F86-C58C263DA4CC}"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A63E9-2310-AC4D-A3C2-BC82D9FA90F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EFADABB-785C-4BE5-ADCC-C0BCEDAB9B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ADABB-785C-4BE5-ADCC-C0BCEDAB9B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26425F-AB88-4705-8F86-C58C263DA4CC}"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ADABB-785C-4BE5-ADCC-C0BCEDAB9B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C26425F-AB88-4705-8F86-C58C263DA4CC}"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ADABB-785C-4BE5-ADCC-C0BCEDAB9B87}"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6425F-AB88-4705-8F86-C58C263DA4CC}"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ADABB-785C-4BE5-ADCC-C0BCEDAB9B87}"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C26425F-AB88-4705-8F86-C58C263DA4CC}" type="datetimeFigureOut">
              <a:rPr lang="en-US" smtClean="0"/>
              <a:t>3/4/16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EFADABB-785C-4BE5-ADCC-C0BCEDAB9B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g"/><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e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228600"/>
            <a:ext cx="4572002" cy="1545322"/>
          </a:xfrm>
        </p:spPr>
        <p:txBody>
          <a:bodyPr>
            <a:normAutofit/>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Stars for the Future Project</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pic>
        <p:nvPicPr>
          <p:cNvPr id="5" name="Content Placeholder 4" descr="st-oct15-09.jpg"/>
          <p:cNvPicPr>
            <a:picLocks noGrp="1" noChangeAspect="1"/>
          </p:cNvPicPr>
          <p:nvPr>
            <p:ph idx="1"/>
          </p:nvPr>
        </p:nvPicPr>
        <p:blipFill>
          <a:blip r:embed="rId2">
            <a:extLst>
              <a:ext uri="{28A0092B-C50C-407E-A947-70E740481C1C}">
                <a14:useLocalDpi xmlns:a14="http://schemas.microsoft.com/office/drawing/2010/main" val="0"/>
              </a:ext>
            </a:extLst>
          </a:blip>
          <a:srcRect t="-72653" b="-72653"/>
          <a:stretch>
            <a:fillRect/>
          </a:stretch>
        </p:blipFill>
        <p:spPr>
          <a:xfrm>
            <a:off x="4648200" y="381000"/>
            <a:ext cx="4419600" cy="7227698"/>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a:xfrm>
            <a:off x="16895" y="2057400"/>
            <a:ext cx="4555105" cy="4343400"/>
          </a:xfrm>
        </p:spPr>
        <p:txBody>
          <a:bodyPr>
            <a:normAutofit fontScale="92500"/>
          </a:bodyPr>
          <a:lstStyle/>
          <a:p>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Intern: Kiril Kirkov</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Mentor: Rachel Tso</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Team teachers: Tom Tomas, Barry Malpas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Northern Arizona University Department of Physics and Astronomy, The STAR School, Coconino Community College, Lowell Observatory</a:t>
            </a:r>
            <a:endParaRPr lang="en-US" sz="2400" b="1" dirty="0" smtClean="0">
              <a:ln w="10541" cmpd="sng">
                <a:solidFill>
                  <a:srgbClr val="7D7D7D">
                    <a:tint val="100000"/>
                    <a:shade val="100000"/>
                    <a:satMod val="110000"/>
                  </a:srgbClr>
                </a:solidFill>
                <a:prstDash val="solid"/>
              </a:ln>
              <a:solidFill>
                <a:srgbClr val="3366FF"/>
              </a:solidFill>
            </a:endParaRPr>
          </a:p>
        </p:txBody>
      </p:sp>
      <p:sp>
        <p:nvSpPr>
          <p:cNvPr id="3" name="TextBox 2"/>
          <p:cNvSpPr txBox="1"/>
          <p:nvPr/>
        </p:nvSpPr>
        <p:spPr>
          <a:xfrm>
            <a:off x="6019800" y="1828800"/>
            <a:ext cx="2710999" cy="369332"/>
          </a:xfrm>
          <a:prstGeom prst="rect">
            <a:avLst/>
          </a:prstGeom>
          <a:noFill/>
        </p:spPr>
        <p:txBody>
          <a:bodyPr wrap="none" rtlCol="0">
            <a:spAutoFit/>
          </a:bodyPr>
          <a:lstStyle/>
          <a:p>
            <a:r>
              <a:rPr lang="en-US" dirty="0" smtClean="0"/>
              <a:t>Image by The STAR School</a:t>
            </a:r>
            <a:endParaRPr lang="en-US" dirty="0"/>
          </a:p>
        </p:txBody>
      </p:sp>
      <p:pic>
        <p:nvPicPr>
          <p:cNvPr id="6" name="Picture 5" descr="Nas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018" y="0"/>
            <a:ext cx="1790982" cy="1447800"/>
          </a:xfrm>
          <a:prstGeom prst="rect">
            <a:avLst/>
          </a:prstGeom>
        </p:spPr>
      </p:pic>
    </p:spTree>
    <p:extLst>
      <p:ext uri="{BB962C8B-B14F-4D97-AF65-F5344CB8AC3E}">
        <p14:creationId xmlns:p14="http://schemas.microsoft.com/office/powerpoint/2010/main" val="356127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0668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Special Gratitude to:</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0" y="1295400"/>
            <a:ext cx="4571999" cy="5410200"/>
          </a:xfrm>
        </p:spPr>
        <p:txBody>
          <a:bodyPr>
            <a:noAutofit/>
          </a:bodyPr>
          <a:lstStyle/>
          <a:p>
            <a:r>
              <a:rPr lang="en-US" sz="2400" dirty="0"/>
              <a:t>Dr. Mark Sorensen, Dr. Ingrid Lee, Dr. Nadine Barlow, Dr. David Begay, Dr. Nancy Maryboy, Dr. Deidre Hunter, Kevin Mullins, Jeff Jones, Samantha Gorney, Larry Hendricks, Ike Ozis, Avery Denny, NASA, The STAR School, NAU Department of Physics and Astronomy, NAU School of </a:t>
            </a:r>
            <a:r>
              <a:rPr lang="en-US" sz="2400" dirty="0" smtClean="0"/>
              <a:t>Communication, </a:t>
            </a:r>
            <a:r>
              <a:rPr lang="en-US" sz="2400" dirty="0"/>
              <a:t>Coconino Community College, Lowell Observatory, The Arizona Daily Sun.</a:t>
            </a:r>
          </a:p>
          <a:p>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a:xfrm>
            <a:off x="4667250" y="368490"/>
            <a:ext cx="4400550" cy="5627498"/>
          </a:xfrm>
        </p:spPr>
        <p:txBody>
          <a:bodyPr/>
          <a:lstStyle/>
          <a:p>
            <a:pPr marL="0" indent="0" algn="ctr">
              <a:buNone/>
            </a:pPr>
            <a:endParaRPr lang="en-US" dirty="0" smtClean="0"/>
          </a:p>
          <a:p>
            <a:pPr marL="0" indent="0" algn="ctr">
              <a:buNone/>
            </a:pPr>
            <a:r>
              <a:rPr lang="en-US" dirty="0" smtClean="0"/>
              <a:t>Image by The STAR School</a:t>
            </a:r>
            <a:endParaRPr lang="en-US" dirty="0"/>
          </a:p>
        </p:txBody>
      </p:sp>
      <p:pic>
        <p:nvPicPr>
          <p:cNvPr id="5" name="Picture 4" descr="gf-aug15-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905000"/>
            <a:ext cx="4570382" cy="3046921"/>
          </a:xfrm>
          <a:prstGeom prst="rect">
            <a:avLst/>
          </a:prstGeom>
          <a:ln>
            <a:noFill/>
          </a:ln>
          <a:effectLst>
            <a:outerShdw blurRad="190500" algn="tl" rotWithShape="0">
              <a:srgbClr val="000000">
                <a:alpha val="70000"/>
              </a:srgbClr>
            </a:outerShdw>
          </a:effectLst>
        </p:spPr>
      </p:pic>
      <p:sp>
        <p:nvSpPr>
          <p:cNvPr id="3" name="TextBox 2"/>
          <p:cNvSpPr txBox="1"/>
          <p:nvPr/>
        </p:nvSpPr>
        <p:spPr>
          <a:xfrm>
            <a:off x="4419600" y="5105400"/>
            <a:ext cx="4648200" cy="1569660"/>
          </a:xfrm>
          <a:prstGeom prst="rect">
            <a:avLst/>
          </a:prstGeom>
          <a:noFill/>
        </p:spPr>
        <p:txBody>
          <a:bodyPr wrap="square" rtlCol="0">
            <a:spAutoFit/>
          </a:bodyPr>
          <a:lstStyle/>
          <a:p>
            <a:pPr algn="ctr"/>
            <a:r>
              <a:rPr lang="en-US" sz="2400" b="1" dirty="0">
                <a:ln w="10541" cmpd="sng">
                  <a:solidFill>
                    <a:srgbClr val="7D7D7D">
                      <a:tint val="100000"/>
                      <a:shade val="100000"/>
                      <a:satMod val="110000"/>
                    </a:srgbClr>
                  </a:solidFill>
                  <a:prstDash val="solid"/>
                </a:ln>
                <a:solidFill>
                  <a:srgbClr val="3366FF"/>
                </a:solidFill>
                <a:latin typeface="Arial"/>
                <a:cs typeface="Arial"/>
              </a:rPr>
              <a:t>Funding Source: NAU/NASA </a:t>
            </a:r>
            <a:r>
              <a:rPr lang="en-US" sz="2400" b="1" dirty="0" smtClean="0">
                <a:ln w="10541" cmpd="sng">
                  <a:solidFill>
                    <a:srgbClr val="7D7D7D">
                      <a:tint val="100000"/>
                      <a:shade val="100000"/>
                      <a:satMod val="110000"/>
                    </a:srgbClr>
                  </a:solidFill>
                  <a:prstDash val="solid"/>
                </a:ln>
                <a:solidFill>
                  <a:srgbClr val="3366FF"/>
                </a:solidFill>
                <a:latin typeface="Arial"/>
                <a:cs typeface="Arial"/>
              </a:rPr>
              <a:t>Space Grant </a:t>
            </a:r>
            <a:r>
              <a:rPr lang="en-US" sz="2400" b="1" dirty="0">
                <a:ln w="10541" cmpd="sng">
                  <a:solidFill>
                    <a:srgbClr val="7D7D7D">
                      <a:tint val="100000"/>
                      <a:shade val="100000"/>
                      <a:satMod val="110000"/>
                    </a:srgbClr>
                  </a:solidFill>
                  <a:prstDash val="solid"/>
                </a:ln>
                <a:solidFill>
                  <a:srgbClr val="3366FF"/>
                </a:solidFill>
                <a:latin typeface="Arial"/>
                <a:cs typeface="Arial"/>
              </a:rPr>
              <a:t>Undergraduate </a:t>
            </a:r>
            <a:r>
              <a:rPr lang="en-US" sz="2400" b="1" dirty="0" smtClean="0">
                <a:ln w="10541" cmpd="sng">
                  <a:solidFill>
                    <a:srgbClr val="7D7D7D">
                      <a:tint val="100000"/>
                      <a:shade val="100000"/>
                      <a:satMod val="110000"/>
                    </a:srgbClr>
                  </a:solidFill>
                  <a:prstDash val="solid"/>
                </a:ln>
                <a:solidFill>
                  <a:srgbClr val="3366FF"/>
                </a:solidFill>
                <a:latin typeface="Arial"/>
                <a:cs typeface="Arial"/>
              </a:rPr>
              <a:t>Research</a:t>
            </a:r>
          </a:p>
          <a:p>
            <a:pPr algn="ctr"/>
            <a:r>
              <a:rPr lang="en-US" sz="2400" b="1" dirty="0" smtClean="0">
                <a:ln w="10541" cmpd="sng">
                  <a:solidFill>
                    <a:srgbClr val="7D7D7D">
                      <a:tint val="100000"/>
                      <a:shade val="100000"/>
                      <a:satMod val="110000"/>
                    </a:srgbClr>
                  </a:solidFill>
                  <a:prstDash val="solid"/>
                </a:ln>
                <a:solidFill>
                  <a:srgbClr val="3366FF"/>
                </a:solidFill>
                <a:latin typeface="Arial"/>
                <a:cs typeface="Arial"/>
              </a:rPr>
              <a:t>Internship </a:t>
            </a:r>
            <a:r>
              <a:rPr lang="en-US" sz="2400" b="1" dirty="0">
                <a:ln w="10541" cmpd="sng">
                  <a:solidFill>
                    <a:srgbClr val="7D7D7D">
                      <a:tint val="100000"/>
                      <a:shade val="100000"/>
                      <a:satMod val="110000"/>
                    </a:srgbClr>
                  </a:solidFill>
                  <a:prstDash val="solid"/>
                </a:ln>
                <a:solidFill>
                  <a:srgbClr val="3366FF"/>
                </a:solidFill>
                <a:latin typeface="Arial"/>
                <a:cs typeface="Arial"/>
              </a:rPr>
              <a:t>Program 2015-2016</a:t>
            </a:r>
          </a:p>
        </p:txBody>
      </p:sp>
    </p:spTree>
    <p:extLst>
      <p:ext uri="{BB962C8B-B14F-4D97-AF65-F5344CB8AC3E}">
        <p14:creationId xmlns:p14="http://schemas.microsoft.com/office/powerpoint/2010/main" val="306615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0668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Stars for the Future</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0" y="1295400"/>
            <a:ext cx="4571999" cy="54102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pPr algn="ctr"/>
            <a:endPar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a:ea typeface="+mj-ea"/>
              <a:cs typeface="Arial"/>
            </a:endParaRPr>
          </a:p>
          <a:p>
            <a:pPr algn="ct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a:ea typeface="+mj-ea"/>
              <a:cs typeface="Arial"/>
            </a:endParaRPr>
          </a:p>
          <a:p>
            <a:pPr algn="ctr"/>
            <a:endPar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a:ea typeface="+mj-ea"/>
              <a:cs typeface="Arial"/>
            </a:endParaRPr>
          </a:p>
          <a:p>
            <a:pPr algn="ct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a:ea typeface="+mj-ea"/>
              <a:cs typeface="Arial"/>
            </a:endParaRPr>
          </a:p>
          <a:p>
            <a:pPr algn="ctr"/>
            <a:r>
              <a:rPr lang="en-US" sz="4000" b="1" dirty="0" smtClean="0">
                <a:ln w="10541" cmpd="sng">
                  <a:solidFill>
                    <a:srgbClr val="7D7D7D">
                      <a:tint val="100000"/>
                      <a:shade val="100000"/>
                      <a:satMod val="110000"/>
                    </a:srgbClr>
                  </a:solidFill>
                  <a:prstDash val="solid"/>
                </a:ln>
                <a:solidFill>
                  <a:srgbClr val="54ADFF"/>
                </a:solidFill>
                <a:latin typeface="Arial"/>
                <a:ea typeface="+mj-ea"/>
                <a:cs typeface="Arial"/>
              </a:rPr>
              <a:t>Any Questions?</a:t>
            </a:r>
          </a:p>
        </p:txBody>
      </p:sp>
      <p:sp>
        <p:nvSpPr>
          <p:cNvPr id="7" name="Content Placeholder 6"/>
          <p:cNvSpPr>
            <a:spLocks noGrp="1"/>
          </p:cNvSpPr>
          <p:nvPr>
            <p:ph idx="1"/>
          </p:nvPr>
        </p:nvSpPr>
        <p:spPr>
          <a:xfrm>
            <a:off x="4667250" y="368490"/>
            <a:ext cx="4400550" cy="5627498"/>
          </a:xfrm>
        </p:spPr>
        <p:txBody>
          <a:bodyPr/>
          <a:lstStyle/>
          <a:p>
            <a:pPr marL="0" indent="0" algn="ctr">
              <a:buNone/>
            </a:pPr>
            <a:endParaRPr lang="en-US" dirty="0" smtClean="0"/>
          </a:p>
          <a:p>
            <a:pPr marL="0" indent="0" algn="ctr">
              <a:buNone/>
            </a:pPr>
            <a:endParaRPr lang="en-US" dirty="0"/>
          </a:p>
          <a:p>
            <a:pPr marL="0" indent="0" algn="ctr">
              <a:buNone/>
            </a:pPr>
            <a:r>
              <a:rPr lang="en-US" dirty="0" smtClean="0"/>
              <a:t>Image by The STAR School</a:t>
            </a:r>
            <a:endParaRPr lang="en-US" dirty="0"/>
          </a:p>
        </p:txBody>
      </p:sp>
      <p:pic>
        <p:nvPicPr>
          <p:cNvPr id="3" name="Picture 2" descr="st-sep15-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286000"/>
            <a:ext cx="45720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AZSGC_Colo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191000"/>
            <a:ext cx="1798320" cy="2401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19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228600"/>
            <a:ext cx="3581402" cy="609600"/>
          </a:xfrm>
        </p:spPr>
        <p:txBody>
          <a:bodyPr>
            <a:normAutofit/>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Purpose</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990600"/>
            <a:ext cx="4571999" cy="55626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The purpose of the project is to explore the science of Astronomy and Planetology with Dine elementary students from the STAR School.</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The children will integrate Dine culture and science regarding the Sun, Earth, Moon, and planets.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We hope it will instill an interest and desire in the students to pursue careers in NASA or related science fields.</a:t>
            </a:r>
          </a:p>
        </p:txBody>
      </p:sp>
      <p:pic>
        <p:nvPicPr>
          <p:cNvPr id="6" name="Content Placeholder 5" descr="st-sep15-35.jpg"/>
          <p:cNvPicPr>
            <a:picLocks noGrp="1" noChangeAspect="1"/>
          </p:cNvPicPr>
          <p:nvPr>
            <p:ph idx="1"/>
          </p:nvPr>
        </p:nvPicPr>
        <p:blipFill>
          <a:blip r:embed="rId2">
            <a:extLst>
              <a:ext uri="{28A0092B-C50C-407E-A947-70E740481C1C}">
                <a14:useLocalDpi xmlns:a14="http://schemas.microsoft.com/office/drawing/2010/main" val="0"/>
              </a:ext>
            </a:extLst>
          </a:blip>
          <a:srcRect t="-31818" b="-31818"/>
          <a:stretch>
            <a:fillRect/>
          </a:stretch>
        </p:blipFill>
        <p:spPr>
          <a:xfrm>
            <a:off x="4667250" y="1828800"/>
            <a:ext cx="4400550" cy="4800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4648200" y="1219200"/>
            <a:ext cx="4419600" cy="923330"/>
          </a:xfrm>
          <a:prstGeom prst="rect">
            <a:avLst/>
          </a:prstGeom>
          <a:noFill/>
        </p:spPr>
        <p:txBody>
          <a:bodyPr wrap="square" rtlCol="0">
            <a:spAutoFit/>
          </a:bodyPr>
          <a:lstStyle/>
          <a:p>
            <a:endParaRPr lang="en-US" dirty="0" smtClean="0"/>
          </a:p>
          <a:p>
            <a:endParaRPr lang="en-US" dirty="0"/>
          </a:p>
          <a:p>
            <a:pPr algn="ctr"/>
            <a:r>
              <a:rPr lang="en-US" dirty="0" smtClean="0"/>
              <a:t>Image by Ian Salt</a:t>
            </a:r>
            <a:endParaRPr lang="en-US" dirty="0"/>
          </a:p>
        </p:txBody>
      </p:sp>
    </p:spTree>
    <p:extLst>
      <p:ext uri="{BB962C8B-B14F-4D97-AF65-F5344CB8AC3E}">
        <p14:creationId xmlns:p14="http://schemas.microsoft.com/office/powerpoint/2010/main" val="186309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609600"/>
          </a:xfrm>
        </p:spPr>
        <p:txBody>
          <a:bodyPr>
            <a:normAutofit/>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Goals</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685800"/>
            <a:ext cx="4571999" cy="5791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Compare and contrast between Navajo and Western Astronomy.</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Express the STAR School four core values: Relationship, Respect, Responsibility and Reasoning.</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Develop field skills as astronomers, astrophotographers and filmmakers.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Design and deliver astronomy presentations as evidence of learned content.</a:t>
            </a:r>
          </a:p>
        </p:txBody>
      </p:sp>
      <p:pic>
        <p:nvPicPr>
          <p:cNvPr id="5" name="Content Placeholder 4" descr="st-sep15-01.jpg"/>
          <p:cNvPicPr>
            <a:picLocks noGrp="1" noChangeAspect="1"/>
          </p:cNvPicPr>
          <p:nvPr>
            <p:ph idx="1"/>
          </p:nvPr>
        </p:nvPicPr>
        <p:blipFill>
          <a:blip r:embed="rId2">
            <a:extLst>
              <a:ext uri="{28A0092B-C50C-407E-A947-70E740481C1C}">
                <a14:useLocalDpi xmlns:a14="http://schemas.microsoft.com/office/drawing/2010/main" val="0"/>
              </a:ext>
            </a:extLst>
          </a:blip>
          <a:srcRect t="-79732" b="-79732"/>
          <a:stretch>
            <a:fillRect/>
          </a:stretch>
        </p:blipFill>
        <p:spPr>
          <a:xfrm>
            <a:off x="4667250" y="381000"/>
            <a:ext cx="4324350" cy="7467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4648200" y="228600"/>
            <a:ext cx="4343400" cy="2031325"/>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t>Image by Aydan Thomas </a:t>
            </a:r>
            <a:endParaRPr lang="en-US" dirty="0"/>
          </a:p>
        </p:txBody>
      </p:sp>
    </p:spTree>
    <p:extLst>
      <p:ext uri="{BB962C8B-B14F-4D97-AF65-F5344CB8AC3E}">
        <p14:creationId xmlns:p14="http://schemas.microsoft.com/office/powerpoint/2010/main" val="403504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1430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Development</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Telescope observations of the Moon, the Sun and the planets from the Solar System. </a:t>
            </a:r>
            <a:endParaRPr lang="en-US" sz="2400" b="1" dirty="0">
              <a:ln w="10541" cmpd="sng">
                <a:solidFill>
                  <a:srgbClr val="7D7D7D">
                    <a:tint val="100000"/>
                    <a:shade val="100000"/>
                    <a:satMod val="110000"/>
                  </a:srgbClr>
                </a:solidFill>
                <a:prstDash val="solid"/>
              </a:ln>
              <a:solidFill>
                <a:srgbClr val="3366FF"/>
              </a:solidFill>
              <a:latin typeface="Arial"/>
              <a:ea typeface="+mj-ea"/>
              <a:cs typeface="Arial"/>
            </a:endParaRP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Astronomy workshops at the Star School, Coconino Community College and Lowell Observatory.</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Astro-photography workshops.</a:t>
            </a: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p:txBody>
          <a:bodyPr/>
          <a:lstStyle/>
          <a:p>
            <a:pPr marL="0" indent="0" algn="ctr">
              <a:buNone/>
            </a:pPr>
            <a:r>
              <a:rPr lang="en-US" dirty="0" smtClean="0"/>
              <a:t>Image by Tamia Stos</a:t>
            </a:r>
            <a:endParaRPr lang="en-US" dirty="0"/>
          </a:p>
        </p:txBody>
      </p:sp>
      <p:pic>
        <p:nvPicPr>
          <p:cNvPr id="8" name="Picture 7" descr="20. Tamia Sto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191784"/>
            <a:ext cx="3581400" cy="53694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9345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1430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Development</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Participating in traditional Navajo astronomy lectures.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MAVEN Project: studying Mars through Navajo cultural perspective.</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Studying the differences between science fiction and scientific facts as shown in “The Martian” film.</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Visiting Avery Denny’s presentation on </a:t>
            </a:r>
            <a:r>
              <a:rPr lang="en-US" sz="2400" b="1" dirty="0">
                <a:ln w="10541" cmpd="sng">
                  <a:solidFill>
                    <a:srgbClr val="7D7D7D">
                      <a:tint val="100000"/>
                      <a:shade val="100000"/>
                      <a:satMod val="110000"/>
                    </a:srgbClr>
                  </a:solidFill>
                  <a:prstDash val="solid"/>
                </a:ln>
                <a:solidFill>
                  <a:srgbClr val="3366FF"/>
                </a:solidFill>
                <a:latin typeface="Arial"/>
                <a:ea typeface="+mj-ea"/>
                <a:cs typeface="Arial"/>
              </a:rPr>
              <a:t>N</a:t>
            </a: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avajo astronomy, winter </a:t>
            </a:r>
            <a:r>
              <a:rPr lang="en-US" sz="2400" b="1" dirty="0">
                <a:ln w="10541" cmpd="sng">
                  <a:solidFill>
                    <a:srgbClr val="7D7D7D">
                      <a:tint val="100000"/>
                      <a:shade val="100000"/>
                      <a:satMod val="110000"/>
                    </a:srgbClr>
                  </a:solidFill>
                  <a:prstDash val="solid"/>
                </a:ln>
                <a:solidFill>
                  <a:srgbClr val="3366FF"/>
                </a:solidFill>
                <a:latin typeface="Arial"/>
                <a:ea typeface="+mj-ea"/>
                <a:cs typeface="Arial"/>
              </a:rPr>
              <a:t>s</a:t>
            </a: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tories and related string </a:t>
            </a:r>
            <a:r>
              <a:rPr lang="en-US" sz="2400" b="1" dirty="0">
                <a:ln w="10541" cmpd="sng">
                  <a:solidFill>
                    <a:srgbClr val="7D7D7D">
                      <a:tint val="100000"/>
                      <a:shade val="100000"/>
                      <a:satMod val="110000"/>
                    </a:srgbClr>
                  </a:solidFill>
                  <a:prstDash val="solid"/>
                </a:ln>
                <a:solidFill>
                  <a:srgbClr val="3366FF"/>
                </a:solidFill>
                <a:latin typeface="Arial"/>
                <a:ea typeface="+mj-ea"/>
                <a:cs typeface="Arial"/>
              </a:rPr>
              <a:t>g</a:t>
            </a: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ames.</a:t>
            </a: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Image by Ian Salt</a:t>
            </a:r>
            <a:endParaRPr lang="en-US" dirty="0"/>
          </a:p>
        </p:txBody>
      </p:sp>
      <p:pic>
        <p:nvPicPr>
          <p:cNvPr id="5" name="Picture 4" descr="ss-jan16-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311400"/>
            <a:ext cx="4419600" cy="294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618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1430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Development</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Individual and group presentations of learned content at Lowell Observatory.</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Producing, directing and filming of a documentary film, based on students’ experiences throughout the project.</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Creating a school archive of astronomy photographs.</a:t>
            </a: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a:xfrm>
            <a:off x="4667250" y="368490"/>
            <a:ext cx="4400550" cy="5627498"/>
          </a:xfrm>
        </p:spPr>
        <p:txBody>
          <a:bodyPr/>
          <a:lstStyle/>
          <a:p>
            <a:pPr marL="0" indent="0" algn="ctr">
              <a:buNone/>
            </a:pPr>
            <a:r>
              <a:rPr lang="en-US" dirty="0" smtClean="0"/>
              <a:t>Image by Kristopher </a:t>
            </a:r>
            <a:r>
              <a:rPr lang="en-US" dirty="0"/>
              <a:t>C</a:t>
            </a:r>
            <a:r>
              <a:rPr lang="en-US" dirty="0" smtClean="0"/>
              <a:t>ody</a:t>
            </a:r>
            <a:endParaRPr lang="en-US" dirty="0"/>
          </a:p>
        </p:txBody>
      </p:sp>
      <p:pic>
        <p:nvPicPr>
          <p:cNvPr id="5" name="Picture 4" descr="mc-apr15-0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371600"/>
            <a:ext cx="4572000" cy="3352800"/>
          </a:xfrm>
          <a:prstGeom prst="rect">
            <a:avLst/>
          </a:prstGeom>
          <a:ln>
            <a:noFill/>
          </a:ln>
          <a:effectLst>
            <a:softEdge rad="112500"/>
          </a:effectLst>
        </p:spPr>
      </p:pic>
    </p:spTree>
    <p:extLst>
      <p:ext uri="{BB962C8B-B14F-4D97-AF65-F5344CB8AC3E}">
        <p14:creationId xmlns:p14="http://schemas.microsoft.com/office/powerpoint/2010/main" val="144343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11430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Development</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1"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Trip to NAU Department of Physics and Astronomy and visit with Dr. Nadine Barlow AKA Dr. Mars.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Visit to Lowell Observatory, listen to Dr. Deidre Hunter’s presentation on dwarf galaxies and the life cycle of stars.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Students and families look through the historic 24-inch Clark telescope.</a:t>
            </a: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p:txBody>
          <a:bodyPr/>
          <a:lstStyle/>
          <a:p>
            <a:endParaRPr lang="en-US" dirty="0" smtClean="0"/>
          </a:p>
          <a:p>
            <a:pPr marL="0" indent="0" algn="ctr">
              <a:buNone/>
            </a:pPr>
            <a:r>
              <a:rPr lang="en-US" dirty="0" smtClean="0"/>
              <a:t>Image by Hallie Mego</a:t>
            </a:r>
            <a:endParaRPr lang="en-US" dirty="0"/>
          </a:p>
        </p:txBody>
      </p:sp>
      <p:pic>
        <p:nvPicPr>
          <p:cNvPr id="3" name="Picture 2" descr="st-oct15-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570" y="1981199"/>
            <a:ext cx="4434947" cy="2956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183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914400"/>
          </a:xfrm>
        </p:spPr>
        <p:txBody>
          <a:bodyPr>
            <a:normAutofit fontScale="90000"/>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Project Analysis</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0"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Analysis of students’ work provides evidence of meeting project goals.</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Traditional storytelling is extended upon through the children’s use of digital media.</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The number of participants throughout the project rose from 12 to 45.</a:t>
            </a:r>
          </a:p>
          <a:p>
            <a:pPr marL="342900" indent="-342900">
              <a:buFont typeface="Arial"/>
              <a:buChar char="•"/>
            </a:pPr>
            <a:endPar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endParaRPr>
          </a:p>
        </p:txBody>
      </p:sp>
      <p:sp>
        <p:nvSpPr>
          <p:cNvPr id="7" name="Content Placeholder 6"/>
          <p:cNvSpPr>
            <a:spLocks noGrp="1"/>
          </p:cNvSpPr>
          <p:nvPr>
            <p:ph idx="1"/>
          </p:nvPr>
        </p:nvSpPr>
        <p:spPr>
          <a:xfrm>
            <a:off x="4667250" y="368490"/>
            <a:ext cx="4248150" cy="5627498"/>
          </a:xfrm>
        </p:spPr>
        <p:txBody>
          <a:bodyPr/>
          <a:lstStyle/>
          <a:p>
            <a:endParaRPr lang="en-US" dirty="0" smtClean="0"/>
          </a:p>
          <a:p>
            <a:pPr marL="0" indent="0" algn="ctr">
              <a:buNone/>
            </a:pPr>
            <a:r>
              <a:rPr lang="en-US" dirty="0" smtClean="0"/>
              <a:t>Image by Ian Salt</a:t>
            </a:r>
            <a:endParaRPr lang="en-US" dirty="0"/>
          </a:p>
        </p:txBody>
      </p:sp>
      <p:pic>
        <p:nvPicPr>
          <p:cNvPr id="5" name="Picture 4" descr="IMG_347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752600"/>
            <a:ext cx="4267200" cy="2819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751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76200"/>
            <a:ext cx="3581402" cy="914400"/>
          </a:xfrm>
        </p:spPr>
        <p:txBody>
          <a:bodyPr>
            <a:normAutofit/>
          </a:bodyPr>
          <a:lstStyle/>
          <a:p>
            <a:pPr algn="ctr"/>
            <a:r>
              <a:rPr lang="en-US" sz="3600" dirty="0" smtClean="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rPr>
              <a:t>Conclusion</a:t>
            </a:r>
            <a:endParaRPr lang="en-US" sz="3600" dirty="0">
              <a:ln w="17780" cmpd="sng">
                <a:solidFill>
                  <a:srgbClr val="FFFFFF"/>
                </a:solidFill>
                <a:prstDash val="solid"/>
                <a:miter lim="800000"/>
              </a:ln>
              <a:solidFill>
                <a:srgbClr val="3366FF"/>
              </a:solidFill>
              <a:effectLst>
                <a:outerShdw blurRad="50800" algn="tl" rotWithShape="0">
                  <a:srgbClr val="000000"/>
                </a:outerShdw>
              </a:effectLst>
              <a:latin typeface="Arial"/>
              <a:cs typeface="Arial"/>
            </a:endParaRPr>
          </a:p>
        </p:txBody>
      </p:sp>
      <p:sp>
        <p:nvSpPr>
          <p:cNvPr id="4" name="Text Placeholder 3"/>
          <p:cNvSpPr>
            <a:spLocks noGrp="1"/>
          </p:cNvSpPr>
          <p:nvPr>
            <p:ph type="body" sz="half" idx="2"/>
          </p:nvPr>
        </p:nvSpPr>
        <p:spPr>
          <a:xfrm>
            <a:off x="76200" y="1295400"/>
            <a:ext cx="4571999" cy="5410200"/>
          </a:xfrm>
        </p:spPr>
        <p:txBody>
          <a:bodyPr>
            <a:noAutofit/>
          </a:bodyPr>
          <a:lstStyle/>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Our vision for this project has been fulfilled.</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The STAR School Astronomy Program has grown through the students’ investigation of Dine culture and science.</a:t>
            </a:r>
          </a:p>
          <a:p>
            <a:pPr marL="342900" indent="-342900">
              <a:buFont typeface="Arial"/>
              <a:buChar char="•"/>
            </a:pPr>
            <a:r>
              <a:rPr lang="en-US" sz="2400" b="1" dirty="0" smtClean="0">
                <a:ln w="10541" cmpd="sng">
                  <a:solidFill>
                    <a:srgbClr val="7D7D7D">
                      <a:tint val="100000"/>
                      <a:shade val="100000"/>
                      <a:satMod val="110000"/>
                    </a:srgbClr>
                  </a:solidFill>
                  <a:prstDash val="solid"/>
                </a:ln>
                <a:solidFill>
                  <a:srgbClr val="3366FF"/>
                </a:solidFill>
                <a:latin typeface="Arial"/>
                <a:ea typeface="+mj-ea"/>
                <a:cs typeface="Arial"/>
              </a:rPr>
              <a:t>The students demonstrated engagement and interest through their curiosity and inquiry, as well as their desire to learn new skills and participate in further scientific endeavors.</a:t>
            </a:r>
          </a:p>
        </p:txBody>
      </p:sp>
      <p:sp>
        <p:nvSpPr>
          <p:cNvPr id="7" name="Content Placeholder 6"/>
          <p:cNvSpPr>
            <a:spLocks noGrp="1"/>
          </p:cNvSpPr>
          <p:nvPr>
            <p:ph idx="1"/>
          </p:nvPr>
        </p:nvSpPr>
        <p:spPr>
          <a:xfrm>
            <a:off x="4667250" y="152400"/>
            <a:ext cx="4324350" cy="5843588"/>
          </a:xfrm>
        </p:spPr>
        <p:txBody>
          <a:bodyPr/>
          <a:lstStyle/>
          <a:p>
            <a:pPr marL="0" indent="0" algn="ctr">
              <a:buNone/>
            </a:pPr>
            <a:r>
              <a:rPr lang="en-US" dirty="0" smtClean="0"/>
              <a:t>    Images by The STAR School</a:t>
            </a:r>
            <a:endParaRPr lang="en-US" dirty="0"/>
          </a:p>
        </p:txBody>
      </p:sp>
      <p:pic>
        <p:nvPicPr>
          <p:cNvPr id="3" name="Picture 2" descr="ss-jan16-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648" y="838200"/>
            <a:ext cx="4495800" cy="299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s-jan16-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078" y="3862749"/>
            <a:ext cx="4492876" cy="2995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398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890</TotalTime>
  <Words>588</Words>
  <Application>Microsoft Macintosh PowerPoint</Application>
  <PresentationFormat>On-screen Show (4:3)</PresentationFormat>
  <Paragraphs>76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Inkwell</vt:lpstr>
      <vt:lpstr>Stars for the Future Project</vt:lpstr>
      <vt:lpstr>Purpose</vt:lpstr>
      <vt:lpstr>Project Goals</vt:lpstr>
      <vt:lpstr>Project Development</vt:lpstr>
      <vt:lpstr>Project Development</vt:lpstr>
      <vt:lpstr>Project Development</vt:lpstr>
      <vt:lpstr>Project Development</vt:lpstr>
      <vt:lpstr>Project Analysis</vt:lpstr>
      <vt:lpstr>Conclusion</vt:lpstr>
      <vt:lpstr>Special Gratitude to:</vt:lpstr>
      <vt:lpstr>Stars for the Future</vt:lpstr>
    </vt:vector>
  </TitlesOfParts>
  <Company>Coconino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Bulgarian Folklore Workshop</dc:title>
  <dc:creator>CCCUser</dc:creator>
  <cp:lastModifiedBy>Kiril Kirkov</cp:lastModifiedBy>
  <cp:revision>66</cp:revision>
  <dcterms:created xsi:type="dcterms:W3CDTF">2013-12-02T22:54:49Z</dcterms:created>
  <dcterms:modified xsi:type="dcterms:W3CDTF">2016-03-04T20:35:05Z</dcterms:modified>
</cp:coreProperties>
</file>